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7" r:id="rId2"/>
    <p:sldId id="271" r:id="rId3"/>
    <p:sldId id="358" r:id="rId4"/>
    <p:sldId id="359" r:id="rId5"/>
    <p:sldId id="393" r:id="rId6"/>
    <p:sldId id="395" r:id="rId7"/>
    <p:sldId id="394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61" r:id="rId19"/>
    <p:sldId id="392" r:id="rId20"/>
    <p:sldId id="362" r:id="rId21"/>
    <p:sldId id="363" r:id="rId22"/>
    <p:sldId id="377" r:id="rId23"/>
    <p:sldId id="379" r:id="rId24"/>
    <p:sldId id="380" r:id="rId25"/>
    <p:sldId id="381" r:id="rId26"/>
    <p:sldId id="286" r:id="rId2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8" autoAdjust="0"/>
    <p:restoredTop sz="90276" autoAdjust="0"/>
  </p:normalViewPr>
  <p:slideViewPr>
    <p:cSldViewPr>
      <p:cViewPr varScale="1">
        <p:scale>
          <a:sx n="74" d="100"/>
          <a:sy n="74" d="100"/>
        </p:scale>
        <p:origin x="160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83F08D5-0E94-4294-97A5-BE2B75FDF041}" type="slidenum">
              <a:rPr lang="pl-PL" altLang="pl-PL"/>
              <a:pPr/>
              <a:t>14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277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970B199-B7C6-44D7-A2C9-CF6ED4DDE981}" type="slidenum">
              <a:rPr lang="pl-PL" altLang="pl-PL"/>
              <a:pPr/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48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8FD01CD-569D-4B42-8BAD-6A4D7E9AA222}" type="slidenum">
              <a:rPr lang="pl-PL" altLang="pl-PL"/>
              <a:pPr/>
              <a:t>16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Wykorzystano materiał z poz. „</a:t>
            </a:r>
            <a:r>
              <a:rPr lang="pl-PL" altLang="pl-PL" i="1"/>
              <a:t>Jak wspomagać pracę szkoły? Poradnik dla pracowników instytucji wspomagania. Zeszyt 3. Planowanie działań”</a:t>
            </a:r>
            <a:r>
              <a:rPr lang="pl-PL" altLang="pl-PL"/>
              <a:t>.</a:t>
            </a:r>
          </a:p>
          <a:p>
            <a:endParaRPr lang="pl-PL" altLang="pl-PL"/>
          </a:p>
        </p:txBody>
      </p:sp>
      <p:sp>
        <p:nvSpPr>
          <p:cNvPr id="3686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3A18695-5771-4FE9-9646-3CFE9B46C9E1}" type="slidenum">
              <a:rPr lang="pl-PL" altLang="pl-PL"/>
              <a:pPr/>
              <a:t>17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Po wykonaniu zadania trener prosi uczestników o wskazanie kryteriów, jakimi kierowali się, dokonując proponowanego przez nich podziału. </a:t>
            </a:r>
          </a:p>
          <a:p>
            <a:endParaRPr lang="pl-PL" altLang="pl-PL"/>
          </a:p>
        </p:txBody>
      </p:sp>
      <p:sp>
        <p:nvSpPr>
          <p:cNvPr id="10244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7FFE30A-B901-48C4-BEDF-7A413B5C0F01}" type="slidenum">
              <a:rPr lang="pl-PL" altLang="pl-PL"/>
              <a:pPr/>
              <a:t>18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 Załącznik 3 </a:t>
            </a:r>
          </a:p>
          <a:p>
            <a:r>
              <a:rPr lang="pl-PL" altLang="pl-PL"/>
              <a:t>Przykładowe cele</a:t>
            </a:r>
          </a:p>
          <a:p>
            <a:r>
              <a:rPr lang="pl-PL" altLang="pl-PL"/>
              <a:t>Trener przygotowuje zestawy z przykładowymi celami (ok. 3-5 przykładów), które uczestnicy przeredagują zgodnie ze SMART.</a:t>
            </a:r>
          </a:p>
          <a:p>
            <a:endParaRPr lang="pl-PL" altLang="pl-PL"/>
          </a:p>
        </p:txBody>
      </p:sp>
      <p:sp>
        <p:nvSpPr>
          <p:cNvPr id="38916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48BF426-35A4-48BF-AF2C-2B8E30B0985A}" type="slidenum">
              <a:rPr lang="pl-PL" altLang="pl-PL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3026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Po wykonaniu zadania trener prosi uczestników o wskazanie kryteriów, jakimi kierowali się, dokonując proponowanego przez nich podziału. </a:t>
            </a:r>
          </a:p>
          <a:p>
            <a:endParaRPr lang="pl-PL" altLang="pl-PL"/>
          </a:p>
        </p:txBody>
      </p:sp>
      <p:sp>
        <p:nvSpPr>
          <p:cNvPr id="1229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18DB4D4-CEF2-4445-A5A5-F1D76C6DAE79}" type="slidenum">
              <a:rPr lang="pl-PL" altLang="pl-PL"/>
              <a:pPr/>
              <a:t>20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Czas </a:t>
            </a:r>
          </a:p>
          <a:p>
            <a:endParaRPr lang="pl-PL" altLang="pl-PL"/>
          </a:p>
        </p:txBody>
      </p:sp>
      <p:sp>
        <p:nvSpPr>
          <p:cNvPr id="1434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D525BA3-BEF7-4FC8-8A56-9DDAB91E28D0}" type="slidenum">
              <a:rPr lang="pl-PL" altLang="pl-PL"/>
              <a:pPr/>
              <a:t>21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Uczestnicy otrzymują Załącznik 4. </a:t>
            </a:r>
          </a:p>
        </p:txBody>
      </p:sp>
      <p:sp>
        <p:nvSpPr>
          <p:cNvPr id="4301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6B0F7E2-3086-4836-BF86-E2E3A90821ED}" type="slidenum">
              <a:rPr lang="pl-PL" altLang="pl-PL"/>
              <a:pPr/>
              <a:t>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Uczestnicy otrzymują Załącznik 4. </a:t>
            </a:r>
          </a:p>
          <a:p>
            <a:endParaRPr lang="pl-PL" altLang="pl-PL"/>
          </a:p>
          <a:p>
            <a:r>
              <a:rPr lang="pl-PL" altLang="pl-PL"/>
              <a:t>Trener przygotowuje, na kartkach A4, kartę celu SMART. Załącznik może być przygotowany w formie tabeli, w której należy wyróżnić poszczególne kryteria celu SMART, pytania do poszczególnych kryteriów oraz wskazać miejsce na refleksję. </a:t>
            </a:r>
          </a:p>
          <a:p>
            <a:endParaRPr lang="pl-PL" altLang="pl-PL"/>
          </a:p>
        </p:txBody>
      </p:sp>
      <p:sp>
        <p:nvSpPr>
          <p:cNvPr id="4710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128D6D5-5E84-4218-BB78-693484D03923}" type="slidenum">
              <a:rPr lang="pl-PL" altLang="pl-PL"/>
              <a:pPr/>
              <a:t>23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871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 </a:t>
            </a:r>
            <a:r>
              <a:rPr lang="pl-PL" altLang="pl-PL" i="1"/>
              <a:t>Trener inicjuje dyskusję: propozycja pytań</a:t>
            </a:r>
            <a:endParaRPr lang="pl-PL" altLang="pl-PL" i="1">
              <a:cs typeface="Times New Roman" pitchFamily="18" charset="0"/>
            </a:endParaRP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49156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66B90A2-EC6B-4FF3-A0A6-0AD60533DA9E}" type="slidenum">
              <a:rPr lang="pl-PL" altLang="pl-PL"/>
              <a:pPr/>
              <a:t>24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 </a:t>
            </a:r>
            <a:r>
              <a:rPr lang="pl-PL" altLang="pl-PL" i="1"/>
              <a:t>Trener inicjuje dyskusję: propozycja pytań.</a:t>
            </a:r>
          </a:p>
          <a:p>
            <a:r>
              <a:rPr lang="pl-PL" altLang="pl-PL" i="1">
                <a:cs typeface="Times New Roman" pitchFamily="18" charset="0"/>
              </a:rPr>
              <a:t>Na zakończenie: </a:t>
            </a:r>
            <a:r>
              <a:rPr lang="pl-PL" altLang="pl-PL"/>
              <a:t>Na podstawie wypowiedzi uczestników trener tworzy (zapisuje na flipcharcie) listę sukcesów i "chwil niełatwych" w pracy nad formułowaniem celów</a:t>
            </a:r>
            <a:endParaRPr lang="pl-PL" altLang="pl-PL" i="1">
              <a:cs typeface="Times New Roman" pitchFamily="18" charset="0"/>
            </a:endParaRP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51204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8A0D107-B91F-4A5C-8219-FBDDE24B9A24}" type="slidenum">
              <a:rPr lang="pl-PL" altLang="pl-PL"/>
              <a:pPr/>
              <a:t>25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Cel jest to precyzyjnie opisany stan w przyszłości, do którego będziemy dążyć. Rolą zespołu zadaniowego jest jasne określenie kierunku, do którego całą oświata ma dążyć. Cel, który formułujemy nie musi od razu określać sposobów i środków realizacji, które pomogą do niego dojść. 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E27EEB8-3FC9-48E8-BD6D-34FD1EE48565}" type="slidenum">
              <a:rPr lang="pl-PL" altLang="pl-PL"/>
              <a:pPr/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8436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091D35F-63E7-4FE6-9DF2-EB7381012923}" type="slidenum">
              <a:rPr lang="pl-PL" altLang="pl-PL"/>
              <a:pPr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0484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ACAF3D1-DAC9-4F11-9D98-3FEB191C15AD}" type="slidenum">
              <a:rPr lang="pl-PL" altLang="pl-PL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253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E7E0176-C236-44B6-90B7-D569326A262F}" type="slidenum">
              <a:rPr lang="pl-PL" altLang="pl-PL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458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A69793E-802D-4E56-B06C-97A52FE5E8BD}" type="slidenum">
              <a:rPr lang="pl-PL" altLang="pl-PL"/>
              <a:pPr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662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BE738F9-923D-4693-95B4-1FC8A803AA1C}" type="slidenum">
              <a:rPr lang="pl-PL" altLang="pl-PL"/>
              <a:pPr/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8676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EB1FF9B-560C-4DE0-87AD-A3EAE6B5A12D}" type="slidenum">
              <a:rPr lang="pl-PL" altLang="pl-PL"/>
              <a:pPr/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580CAF-FD66-43A0-93E1-24C84ABD3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72DD33-BA4C-4D7A-9534-8955E3B9C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58EAAB-47C9-441B-825B-0B2B28342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0F06-5C82-40EF-A951-4D0380CD2B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2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rostokąt 1"/>
          <p:cNvSpPr>
            <a:spLocks noChangeArrowheads="1"/>
          </p:cNvSpPr>
          <p:nvPr/>
        </p:nvSpPr>
        <p:spPr bwMode="auto">
          <a:xfrm>
            <a:off x="468313" y="404813"/>
            <a:ext cx="867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/>
              <a:t> </a:t>
            </a:r>
          </a:p>
        </p:txBody>
      </p:sp>
      <p:sp>
        <p:nvSpPr>
          <p:cNvPr id="21507" name="Prostokąt 2"/>
          <p:cNvSpPr>
            <a:spLocks noChangeArrowheads="1"/>
          </p:cNvSpPr>
          <p:nvPr/>
        </p:nvSpPr>
        <p:spPr bwMode="auto">
          <a:xfrm>
            <a:off x="323850" y="188913"/>
            <a:ext cx="8640763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70C0"/>
                </a:solidFill>
              </a:rPr>
              <a:t>SMART to pięć kryteriów, jakie powinien spełniać dobrze sformułowany cel: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/>
              <a:t>S</a:t>
            </a:r>
            <a:r>
              <a:rPr lang="pl-PL" altLang="pl-PL" sz="2400" dirty="0"/>
              <a:t> </a:t>
            </a:r>
            <a:r>
              <a:rPr lang="pl-PL" altLang="pl-PL" sz="2400" i="1" dirty="0"/>
              <a:t>– czyli </a:t>
            </a:r>
            <a:r>
              <a:rPr lang="pl-PL" altLang="pl-PL" sz="2400" b="1" i="1" dirty="0"/>
              <a:t>Sprecyzowany:</a:t>
            </a:r>
            <a:r>
              <a:rPr lang="pl-PL" altLang="pl-PL" sz="2400" i="1" dirty="0"/>
              <a:t> </a:t>
            </a:r>
            <a:r>
              <a:rPr lang="pl-PL" altLang="pl-PL" sz="2000" i="1" dirty="0"/>
              <a:t>skonkretyzowany, rozwojowy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i="1" dirty="0"/>
              <a:t>M</a:t>
            </a:r>
            <a:r>
              <a:rPr lang="pl-PL" altLang="pl-PL" sz="2400" i="1" dirty="0"/>
              <a:t> – czyli </a:t>
            </a:r>
            <a:r>
              <a:rPr lang="pl-PL" altLang="pl-PL" sz="2400" b="1" i="1" dirty="0"/>
              <a:t>Mierzalny: </a:t>
            </a:r>
            <a:r>
              <a:rPr lang="pl-PL" altLang="pl-PL" sz="2000" i="1" dirty="0"/>
              <a:t>motywujący</a:t>
            </a:r>
            <a:endParaRPr lang="pl-PL" altLang="pl-PL" sz="2000" b="1" i="1" dirty="0"/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i="1" dirty="0"/>
              <a:t>A</a:t>
            </a:r>
            <a:r>
              <a:rPr lang="pl-PL" altLang="pl-PL" sz="2400" i="1" dirty="0"/>
              <a:t> – czyli </a:t>
            </a:r>
            <a:r>
              <a:rPr lang="pl-PL" altLang="pl-PL" sz="2400" b="1" i="1" dirty="0"/>
              <a:t>Atrakcyjny</a:t>
            </a:r>
            <a:r>
              <a:rPr lang="pl-PL" altLang="pl-PL" sz="2400" i="1" dirty="0"/>
              <a:t>: </a:t>
            </a:r>
            <a:r>
              <a:rPr lang="pl-PL" altLang="pl-PL" sz="2000" i="1" dirty="0"/>
              <a:t>ambitny, akceptowalny, osiągalny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i="1" dirty="0"/>
              <a:t>R</a:t>
            </a:r>
            <a:r>
              <a:rPr lang="pl-PL" altLang="pl-PL" sz="2400" i="1" dirty="0"/>
              <a:t> – czyli </a:t>
            </a:r>
            <a:r>
              <a:rPr lang="pl-PL" altLang="pl-PL" sz="2400" b="1" i="1" dirty="0"/>
              <a:t>Realistyczny: </a:t>
            </a:r>
            <a:r>
              <a:rPr lang="pl-PL" altLang="pl-PL" sz="2000" i="1" dirty="0"/>
              <a:t>osiągalny, </a:t>
            </a:r>
            <a:r>
              <a:rPr lang="pl-PL" altLang="pl-PL" sz="2000" dirty="0"/>
              <a:t>ambitny, akceptowalny</a:t>
            </a:r>
            <a:endParaRPr lang="pl-PL" altLang="pl-PL" sz="2000" i="1" dirty="0"/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i="1" dirty="0"/>
              <a:t>T</a:t>
            </a:r>
            <a:r>
              <a:rPr lang="pl-PL" altLang="pl-PL" sz="2400" i="1" dirty="0"/>
              <a:t> – czyli </a:t>
            </a:r>
            <a:r>
              <a:rPr lang="pl-PL" altLang="pl-PL" sz="2400" b="1" i="1" dirty="0"/>
              <a:t>Terminowy: </a:t>
            </a:r>
            <a:r>
              <a:rPr lang="pl-PL" altLang="pl-PL" sz="2000" i="1" dirty="0"/>
              <a:t>określony w czasie</a:t>
            </a:r>
            <a:endParaRPr lang="pl-PL" altLang="pl-PL" sz="2000" b="1" i="1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341863480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rostokąt 1"/>
          <p:cNvSpPr>
            <a:spLocks noChangeArrowheads="1"/>
          </p:cNvSpPr>
          <p:nvPr/>
        </p:nvSpPr>
        <p:spPr bwMode="auto">
          <a:xfrm>
            <a:off x="468313" y="404813"/>
            <a:ext cx="867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C70C8B1-A476-444C-9C75-5FC6CC8E2348}"/>
              </a:ext>
            </a:extLst>
          </p:cNvPr>
          <p:cNvSpPr/>
          <p:nvPr/>
        </p:nvSpPr>
        <p:spPr>
          <a:xfrm>
            <a:off x="323850" y="188913"/>
            <a:ext cx="8640763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Każdy cel powinien spełniać przynajmniej dwa warunki : </a:t>
            </a:r>
          </a:p>
          <a:p>
            <a:pPr>
              <a:lnSpc>
                <a:spcPct val="150000"/>
              </a:lnSpc>
              <a:defRPr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musi nas dzielić od niego pewna odległość, która powoduje, że podejmujemy wysiłki, aby do niego dojść; </a:t>
            </a:r>
          </a:p>
          <a:p>
            <a:pPr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musimy go widzieć od samego początku (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czyli powinien być wyraźny, konkretnie opisany).</a:t>
            </a:r>
          </a:p>
          <a:p>
            <a:pPr>
              <a:lnSpc>
                <a:spcPct val="150000"/>
              </a:lnSpc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570951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rostokąt 1"/>
          <p:cNvSpPr>
            <a:spLocks noChangeArrowheads="1"/>
          </p:cNvSpPr>
          <p:nvPr/>
        </p:nvSpPr>
        <p:spPr bwMode="auto">
          <a:xfrm>
            <a:off x="468313" y="404813"/>
            <a:ext cx="867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24A8859-13C5-4353-8738-9C0ED1106ABD}"/>
              </a:ext>
            </a:extLst>
          </p:cNvPr>
          <p:cNvSpPr/>
          <p:nvPr/>
        </p:nvSpPr>
        <p:spPr>
          <a:xfrm>
            <a:off x="323850" y="188913"/>
            <a:ext cx="8640763" cy="63087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Cel specyficzny/skonkretyzowany – niezbyt ogólny i niezbyt szczegółowy. </a:t>
            </a:r>
          </a:p>
          <a:p>
            <a:pPr>
              <a:lnSpc>
                <a:spcPct val="150000"/>
              </a:lnSpc>
              <a:defRPr/>
            </a:pP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Odpowiada na pytania: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Czego dokładnie chcę?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Co konkretnie chcę osiągnąć?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jakim będę miejscu, gdy już osiągnę cel? </a:t>
            </a:r>
          </a:p>
          <a:p>
            <a:pPr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Zdefiniowanie celu w sposób konkretny ma spowodować, że widzimy to, do czego mamy dążyć. </a:t>
            </a:r>
          </a:p>
          <a:p>
            <a:pPr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Konkretność celu z reguły wyznacza jego wskaźnik i miernik.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5451440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rostokąt 1"/>
          <p:cNvSpPr>
            <a:spLocks noChangeArrowheads="1"/>
          </p:cNvSpPr>
          <p:nvPr/>
        </p:nvSpPr>
        <p:spPr bwMode="auto">
          <a:xfrm>
            <a:off x="468313" y="404813"/>
            <a:ext cx="867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5F3950F-9529-4619-8CFE-78572A55D7EC}"/>
              </a:ext>
            </a:extLst>
          </p:cNvPr>
          <p:cNvSpPr/>
          <p:nvPr/>
        </p:nvSpPr>
        <p:spPr>
          <a:xfrm>
            <a:off x="323850" y="188913"/>
            <a:ext cx="8640763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Cel mierzalny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mierzalność celu oznacza, że dokładnie wiemy, po czym poznamy, że osiągnęliśmy nasz cel.</a:t>
            </a:r>
          </a:p>
          <a:p>
            <a:pPr>
              <a:lnSpc>
                <a:spcPct val="150000"/>
              </a:lnSpc>
              <a:defRPr/>
            </a:pPr>
            <a:endParaRPr lang="pl-PL" sz="2400" dirty="0"/>
          </a:p>
          <a:p>
            <a:pPr>
              <a:lnSpc>
                <a:spcPct val="150000"/>
              </a:lnSpc>
              <a:defRPr/>
            </a:pP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Odpowiada na pytania: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jaki sposób poznam, że cel został osiągnięty?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 czym rozpoznam, że jestem na dobrej drodze do osiągnięcia mojego celu?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1031535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rostokąt 1"/>
          <p:cNvSpPr>
            <a:spLocks noChangeArrowheads="1"/>
          </p:cNvSpPr>
          <p:nvPr/>
        </p:nvSpPr>
        <p:spPr bwMode="auto">
          <a:xfrm>
            <a:off x="468313" y="404813"/>
            <a:ext cx="867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DDAB602-510A-4D5E-B77B-52BD87BDA091}"/>
              </a:ext>
            </a:extLst>
          </p:cNvPr>
          <p:cNvSpPr/>
          <p:nvPr/>
        </p:nvSpPr>
        <p:spPr>
          <a:xfrm>
            <a:off x="323850" y="188913"/>
            <a:ext cx="8640763" cy="52059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Cel ambitny /ważny dla mnie/atrakcyjny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– oznacza, że postawiony cel jest wyzwaniem, które wymusza wyjście poza schematy działania.</a:t>
            </a:r>
          </a:p>
          <a:p>
            <a:pPr>
              <a:lnSpc>
                <a:spcPct val="150000"/>
              </a:lnSpc>
              <a:defRPr/>
            </a:pP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Odpowiada na pytania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Gdzie mogę znaleźć zasoby?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 mogę wpłynąć na innych, by pomogli mi osiągnąć cel? </a:t>
            </a:r>
          </a:p>
          <a:p>
            <a:pPr>
              <a:lnSpc>
                <a:spcPct val="150000"/>
              </a:lnSpc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Cele, które sobie stawiamy powinny być wykonalne. Osiągalność celu oznacza również dostęp do zasobów. Posiadane zasoby muszą być wystarczające do realizacji celu.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8029874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rostokąt 1"/>
          <p:cNvSpPr>
            <a:spLocks noChangeArrowheads="1"/>
          </p:cNvSpPr>
          <p:nvPr/>
        </p:nvSpPr>
        <p:spPr bwMode="auto">
          <a:xfrm>
            <a:off x="468313" y="404813"/>
            <a:ext cx="867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B5AFAED-B8A6-45AE-94E9-39ADAD47A85B}"/>
              </a:ext>
            </a:extLst>
          </p:cNvPr>
          <p:cNvSpPr/>
          <p:nvPr/>
        </p:nvSpPr>
        <p:spPr>
          <a:xfrm>
            <a:off x="101600" y="260350"/>
            <a:ext cx="8640763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Cel realistyczny/osiągalny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oznacza, że cel jest powiązany z naszymi możliwościami, w tym zasobami  </a:t>
            </a:r>
          </a:p>
          <a:p>
            <a:pPr>
              <a:lnSpc>
                <a:spcPct val="150000"/>
              </a:lnSpc>
              <a:defRPr/>
            </a:pPr>
            <a:endParaRPr lang="pl-PL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Odpowiada na pytania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Czy cel jest spójny z moimi możliwościami?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Czy jest coś, co mnie powstrzymuje przed jego osiągnięciem?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Czy posiadam zasoby do osiągnięcia celu?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Jakiego wsparcia potrzebuję, żeby osiągnąć ten cel?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Kto/jak/kiedy/ gdzie może mi pomóc?</a:t>
            </a:r>
          </a:p>
          <a:p>
            <a:pPr>
              <a:lnSpc>
                <a:spcPct val="150000"/>
              </a:lnSpc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1750859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rostokąt 1"/>
          <p:cNvSpPr>
            <a:spLocks noChangeArrowheads="1"/>
          </p:cNvSpPr>
          <p:nvPr/>
        </p:nvSpPr>
        <p:spPr bwMode="auto">
          <a:xfrm>
            <a:off x="468313" y="404813"/>
            <a:ext cx="867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A20B15B-7E8D-4D41-9C32-6F555750CFD3}"/>
              </a:ext>
            </a:extLst>
          </p:cNvPr>
          <p:cNvSpPr/>
          <p:nvPr/>
        </p:nvSpPr>
        <p:spPr>
          <a:xfrm>
            <a:off x="101600" y="260350"/>
            <a:ext cx="8640763" cy="4432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Cel terminowy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–podany jest konkretny termin, który wyznacza czas jego ostatecznego osiągnięcia</a:t>
            </a:r>
          </a:p>
          <a:p>
            <a:pPr>
              <a:lnSpc>
                <a:spcPct val="150000"/>
              </a:lnSpc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Odpowiada na pytani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Kiedy mogę uznać, że cel został osiągnięty?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727575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2292400-9F63-4D02-820A-AD0295CB301F}"/>
              </a:ext>
            </a:extLst>
          </p:cNvPr>
          <p:cNvSpPr/>
          <p:nvPr/>
        </p:nvSpPr>
        <p:spPr>
          <a:xfrm>
            <a:off x="179387" y="1077047"/>
            <a:ext cx="8496300" cy="410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b="1" dirty="0"/>
          </a:p>
          <a:p>
            <a:pPr eaLnBrk="1" hangingPunct="1">
              <a:lnSpc>
                <a:spcPct val="150000"/>
              </a:lnSpc>
              <a:defRPr/>
            </a:pPr>
            <a:endParaRPr lang="pl-PL" b="1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Cele powinny być formułowane zgodnie  z kierunkiem wytyczonych zmian (misją i wizją).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Cele mogą być sformułowane w różny sposób, ale powinny realne, mierzalne, trafne, terminowe, wyrażone za pomocą pozytywnych stwierdzeń.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1">
            <a:extLst>
              <a:ext uri="{FF2B5EF4-FFF2-40B4-BE49-F238E27FC236}">
                <a16:creationId xmlns:a16="http://schemas.microsoft.com/office/drawing/2014/main" id="{3583A531-B54C-4466-80E0-20B4BB7D240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95536" y="260648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/>
              <a:t>Ważne!</a:t>
            </a:r>
          </a:p>
        </p:txBody>
      </p:sp>
    </p:spTree>
    <p:extLst>
      <p:ext uri="{BB962C8B-B14F-4D97-AF65-F5344CB8AC3E}">
        <p14:creationId xmlns:p14="http://schemas.microsoft.com/office/powerpoint/2010/main" val="364180427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ostokąt 1"/>
          <p:cNvSpPr>
            <a:spLocks noChangeArrowheads="1"/>
          </p:cNvSpPr>
          <p:nvPr/>
        </p:nvSpPr>
        <p:spPr bwMode="auto">
          <a:xfrm rot="10800000" flipV="1">
            <a:off x="468313" y="655638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/>
              <a:t>Ćwiczenie część 1:</a:t>
            </a:r>
          </a:p>
        </p:txBody>
      </p:sp>
      <p:sp>
        <p:nvSpPr>
          <p:cNvPr id="9219" name="Prostokąt 2"/>
          <p:cNvSpPr>
            <a:spLocks noChangeArrowheads="1"/>
          </p:cNvSpPr>
          <p:nvPr/>
        </p:nvSpPr>
        <p:spPr bwMode="auto">
          <a:xfrm>
            <a:off x="611188" y="1117600"/>
            <a:ext cx="81359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altLang="pl-PL" sz="2000" dirty="0">
                <a:cs typeface="Times New Roman" pitchFamily="18" charset="0"/>
              </a:rPr>
              <a:t>Podział uczestników na 4 grupy.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altLang="pl-PL" sz="2000" dirty="0"/>
              <a:t>Każda z grup otrzymuje zapisane na kolorowych paskach cele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altLang="pl-PL" sz="2000" dirty="0"/>
              <a:t>Uczestnicy dokonują podziału na cele dobrze i źle sformułowane.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/>
              <a:t> </a:t>
            </a:r>
            <a:endParaRPr lang="pl-PL" altLang="pl-PL" sz="18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cs typeface="Times New Roman" pitchFamily="18" charset="0"/>
              </a:rPr>
              <a:t> </a:t>
            </a: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/>
              <a:t> </a:t>
            </a:r>
            <a:r>
              <a:rPr lang="pl-PL" altLang="pl-PL" sz="2400" dirty="0"/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pic>
        <p:nvPicPr>
          <p:cNvPr id="9220" name="Picture 2" descr="deb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886200"/>
            <a:ext cx="49688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2111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9649A194-83D4-47DA-9583-4E9C464638CD}"/>
              </a:ext>
            </a:extLst>
          </p:cNvPr>
          <p:cNvSpPr/>
          <p:nvPr/>
        </p:nvSpPr>
        <p:spPr>
          <a:xfrm>
            <a:off x="251520" y="0"/>
            <a:ext cx="84963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część 2 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Uczestnicy kontynuują pracę w czterech grupach.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Otrzymują przykładowe cele oraz przeformułowują je,  stosując metodologię SMART.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Trener monitoruje działania zespołów.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 upływie wyznaczonego czasu (15 minut), prosi, aby uczestnicy odczytali swoje propozycje, komentuje i weryfikuje przedstawione przykłady.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843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168132" cy="1800200"/>
          </a:xfrm>
        </p:spPr>
        <p:txBody>
          <a:bodyPr/>
          <a:lstStyle/>
          <a:p>
            <a:r>
              <a:rPr lang="pl-PL" altLang="pl-PL" sz="3200" b="1" dirty="0"/>
              <a:t>Budowa planu strategicznego – formułowanie celów</a:t>
            </a:r>
            <a:br>
              <a:rPr lang="pl-PL" altLang="pl-PL" sz="3200" b="1" dirty="0">
                <a:solidFill>
                  <a:srgbClr val="0070C0"/>
                </a:solidFill>
              </a:rPr>
            </a:b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24936" cy="97210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Moduł IV – dzień 1 – sesja 3 </a:t>
            </a:r>
          </a:p>
          <a:p>
            <a:r>
              <a:rPr lang="pl-PL" sz="1000" dirty="0"/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4976961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Marcin Wojtkowiak/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1"/>
          <p:cNvSpPr>
            <a:spLocks noChangeArrowheads="1"/>
          </p:cNvSpPr>
          <p:nvPr/>
        </p:nvSpPr>
        <p:spPr bwMode="auto">
          <a:xfrm rot="10800000" flipV="1">
            <a:off x="468313" y="655638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/>
              <a:t>Ćwiczenie część 3: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C975E39-40FB-406E-BC73-E5420A58F62D}"/>
              </a:ext>
            </a:extLst>
          </p:cNvPr>
          <p:cNvSpPr/>
          <p:nvPr/>
        </p:nvSpPr>
        <p:spPr>
          <a:xfrm>
            <a:off x="611188" y="1117600"/>
            <a:ext cx="8135937" cy="2538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r>
              <a:rPr lang="pl-PL" sz="2400" b="1" dirty="0"/>
              <a:t>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l-PL" dirty="0"/>
          </a:p>
          <a:p>
            <a:pPr eaLnBrk="1" hangingPunct="1">
              <a:defRPr/>
            </a:pPr>
            <a:endParaRPr lang="pl-PL" dirty="0"/>
          </a:p>
        </p:txBody>
      </p:sp>
      <p:pic>
        <p:nvPicPr>
          <p:cNvPr id="11268" name="Picture 2" descr="deb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00438"/>
            <a:ext cx="60483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Prostokąt 1"/>
          <p:cNvSpPr>
            <a:spLocks noChangeArrowheads="1"/>
          </p:cNvSpPr>
          <p:nvPr/>
        </p:nvSpPr>
        <p:spPr bwMode="auto">
          <a:xfrm>
            <a:off x="969963" y="1099538"/>
            <a:ext cx="7777162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400" i="1" dirty="0">
                <a:cs typeface="Times New Roman" pitchFamily="18" charset="0"/>
              </a:rPr>
              <a:t>P</a:t>
            </a:r>
            <a:r>
              <a:rPr lang="pl-PL" altLang="pl-PL" sz="2400" dirty="0">
                <a:cs typeface="Times New Roman" pitchFamily="18" charset="0"/>
              </a:rPr>
              <a:t>rzedyskutowanie pytań: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altLang="pl-PL" sz="2400" dirty="0">
                <a:cs typeface="Times New Roman" pitchFamily="18" charset="0"/>
              </a:rPr>
              <a:t>Jak oceniają Państwo stopień trudności tego ćwiczenia?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altLang="pl-PL" sz="2400" dirty="0">
                <a:cs typeface="Times New Roman" pitchFamily="18" charset="0"/>
              </a:rPr>
              <a:t>Co sprawiło Wam  trudność?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altLang="pl-PL" sz="2400" dirty="0">
                <a:cs typeface="Times New Roman" pitchFamily="18" charset="0"/>
              </a:rPr>
              <a:t>Dlaczego?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i="1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i="1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46661800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stokąt 1"/>
          <p:cNvSpPr>
            <a:spLocks noChangeArrowheads="1"/>
          </p:cNvSpPr>
          <p:nvPr/>
        </p:nvSpPr>
        <p:spPr bwMode="auto">
          <a:xfrm rot="10800000" flipV="1">
            <a:off x="468313" y="655638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C47E519-3269-4E25-B1D0-C4A3AF006A8D}"/>
              </a:ext>
            </a:extLst>
          </p:cNvPr>
          <p:cNvSpPr/>
          <p:nvPr/>
        </p:nvSpPr>
        <p:spPr>
          <a:xfrm>
            <a:off x="611188" y="1117600"/>
            <a:ext cx="8135937" cy="2538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r>
              <a:rPr lang="pl-PL" sz="2400" b="1" dirty="0"/>
              <a:t>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l-PL" dirty="0"/>
          </a:p>
          <a:p>
            <a:pPr eaLnBrk="1" hangingPunct="1">
              <a:defRPr/>
            </a:pPr>
            <a:endParaRPr lang="pl-PL" dirty="0"/>
          </a:p>
        </p:txBody>
      </p:sp>
      <p:sp>
        <p:nvSpPr>
          <p:cNvPr id="13316" name="Prostokąt 1"/>
          <p:cNvSpPr>
            <a:spLocks noChangeArrowheads="1"/>
          </p:cNvSpPr>
          <p:nvPr/>
        </p:nvSpPr>
        <p:spPr bwMode="auto">
          <a:xfrm>
            <a:off x="969963" y="684213"/>
            <a:ext cx="777716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i="1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cs typeface="Times New Roman" pitchFamily="18" charset="0"/>
              </a:rPr>
              <a:t> </a:t>
            </a:r>
            <a:endParaRPr lang="pl-PL" altLang="pl-PL" sz="2400" i="1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i="1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800" i="1"/>
              <a:t> </a:t>
            </a:r>
            <a:endParaRPr lang="pl-PL" altLang="pl-PL" sz="1800"/>
          </a:p>
        </p:txBody>
      </p:sp>
      <p:sp>
        <p:nvSpPr>
          <p:cNvPr id="13317" name="Prostokąt 4"/>
          <p:cNvSpPr>
            <a:spLocks noChangeArrowheads="1"/>
          </p:cNvSpPr>
          <p:nvPr/>
        </p:nvSpPr>
        <p:spPr bwMode="auto">
          <a:xfrm>
            <a:off x="611188" y="836613"/>
            <a:ext cx="76327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pl-PL" altLang="pl-PL" sz="2400" b="1" dirty="0">
                <a:cs typeface="Times New Roman" pitchFamily="18" charset="0"/>
              </a:rPr>
              <a:t>Wniosek: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pl-PL" altLang="pl-PL" sz="2400" dirty="0">
                <a:cs typeface="Times New Roman" pitchFamily="18" charset="0"/>
              </a:rPr>
              <a:t>Cele powinny być precyzyjnie sformułowanie, a ich błędne zredagowanie stanowi potencjalne zagrożenie dla powodzenia realizacji zadań. </a:t>
            </a:r>
          </a:p>
        </p:txBody>
      </p:sp>
    </p:spTree>
    <p:extLst>
      <p:ext uri="{BB962C8B-B14F-4D97-AF65-F5344CB8AC3E}">
        <p14:creationId xmlns:p14="http://schemas.microsoft.com/office/powerpoint/2010/main" val="130533317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rostokąt 1"/>
          <p:cNvSpPr>
            <a:spLocks noChangeArrowheads="1"/>
          </p:cNvSpPr>
          <p:nvPr/>
        </p:nvSpPr>
        <p:spPr bwMode="auto">
          <a:xfrm>
            <a:off x="252412" y="116632"/>
            <a:ext cx="655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70C0"/>
                </a:solidFill>
              </a:rPr>
              <a:t>Zadanie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1F833F1-40D9-478D-A4CB-0226B1E9FB7F}"/>
              </a:ext>
            </a:extLst>
          </p:cNvPr>
          <p:cNvSpPr/>
          <p:nvPr/>
        </p:nvSpPr>
        <p:spPr>
          <a:xfrm>
            <a:off x="252412" y="351596"/>
            <a:ext cx="8496300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Trener łączy uczestników w grupy składające się                                z przedstawicieli tych samych samorządów.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Uczestnicy przystępują do wypracowania i zapisania celów głównych i szczegółowych do określonych wcześniej priorytetów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Czas realizacji: 50 min.</a:t>
            </a:r>
          </a:p>
        </p:txBody>
      </p:sp>
    </p:spTree>
    <p:extLst>
      <p:ext uri="{BB962C8B-B14F-4D97-AF65-F5344CB8AC3E}">
        <p14:creationId xmlns:p14="http://schemas.microsoft.com/office/powerpoint/2010/main" val="389642603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6E85431-5BB1-401C-A88B-6CE2CB1481CF}"/>
              </a:ext>
            </a:extLst>
          </p:cNvPr>
          <p:cNvSpPr/>
          <p:nvPr/>
        </p:nvSpPr>
        <p:spPr>
          <a:xfrm>
            <a:off x="250825" y="773113"/>
            <a:ext cx="84963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Prostokąt 4">
            <a:extLst>
              <a:ext uri="{FF2B5EF4-FFF2-40B4-BE49-F238E27FC236}">
                <a16:creationId xmlns:a16="http://schemas.microsoft.com/office/drawing/2014/main" id="{B36F4566-1AC7-4649-95F6-C374B081F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124744"/>
            <a:ext cx="76327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l-PL" altLang="pl-PL" sz="2400" dirty="0">
                <a:cs typeface="Times New Roman" pitchFamily="18" charset="0"/>
              </a:rPr>
              <a:t>Po sformułowaniu celu przez JST  grupy wymieniają się kartkami (np. po kolei) i udzielają sobie informacji zwrotnej w odniesieniu do zastosowania reguł metodologii SMART.  </a:t>
            </a:r>
            <a:r>
              <a:rPr lang="pl-PL" altLang="pl-PL" sz="2000" dirty="0">
                <a:cs typeface="Times New Roman" pitchFamily="18" charset="0"/>
              </a:rPr>
              <a:t>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000" dirty="0"/>
              <a:t>(20 minut)</a:t>
            </a:r>
          </a:p>
        </p:txBody>
      </p:sp>
    </p:spTree>
    <p:extLst>
      <p:ext uri="{BB962C8B-B14F-4D97-AF65-F5344CB8AC3E}">
        <p14:creationId xmlns:p14="http://schemas.microsoft.com/office/powerpoint/2010/main" val="51445065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85916DA-7714-4B00-B481-8278A5012A00}"/>
              </a:ext>
            </a:extLst>
          </p:cNvPr>
          <p:cNvSpPr/>
          <p:nvPr/>
        </p:nvSpPr>
        <p:spPr>
          <a:xfrm>
            <a:off x="250825" y="773113"/>
            <a:ext cx="84963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382C0C-9B6B-4350-9F91-DEB9D14C007A}"/>
              </a:ext>
            </a:extLst>
          </p:cNvPr>
          <p:cNvSpPr/>
          <p:nvPr/>
        </p:nvSpPr>
        <p:spPr>
          <a:xfrm>
            <a:off x="684213" y="333375"/>
            <a:ext cx="7632700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Podsumowanie: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 oceniacie możliwość pozyskania oceny koleżeńskiej od sąsiedniego zespołu?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Co wniosła ta ocena?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Jakie dała możliwości modyfikacji zapisanych przez Was propozycji celów?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Jakich kryteriów reguły SMART zabrakło w Waszych propozycjach?</a:t>
            </a:r>
          </a:p>
          <a:p>
            <a:pPr>
              <a:lnSpc>
                <a:spcPct val="200000"/>
              </a:lnSpc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(20 minut)</a:t>
            </a:r>
          </a:p>
        </p:txBody>
      </p:sp>
    </p:spTree>
    <p:extLst>
      <p:ext uri="{BB962C8B-B14F-4D97-AF65-F5344CB8AC3E}">
        <p14:creationId xmlns:p14="http://schemas.microsoft.com/office/powerpoint/2010/main" val="272612503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D997E0F6-99A8-4981-9E0E-8E700D65158D}"/>
              </a:ext>
            </a:extLst>
          </p:cNvPr>
          <p:cNvSpPr/>
          <p:nvPr/>
        </p:nvSpPr>
        <p:spPr>
          <a:xfrm>
            <a:off x="250825" y="773113"/>
            <a:ext cx="84963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Prostokąt 4"/>
          <p:cNvSpPr>
            <a:spLocks noChangeArrowheads="1"/>
          </p:cNvSpPr>
          <p:nvPr/>
        </p:nvSpPr>
        <p:spPr bwMode="auto">
          <a:xfrm>
            <a:off x="684213" y="333375"/>
            <a:ext cx="7632700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400" dirty="0">
                <a:cs typeface="Times New Roman" pitchFamily="18" charset="0"/>
              </a:rPr>
              <a:t>Na zakończenie: 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altLang="pl-PL" sz="2400" i="1" dirty="0"/>
              <a:t>Co było łatwe?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altLang="pl-PL" sz="2400" i="1" dirty="0"/>
              <a:t>  Co było trudne w określaniu celów?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l-PL" altLang="pl-PL" sz="2400" i="1" dirty="0"/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/>
              <a:t> (20 minut). 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l-PL" altLang="pl-PL" sz="2400" i="1" dirty="0"/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l-PL" altLang="pl-PL" sz="2000" i="1" dirty="0"/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l-PL" altLang="pl-PL" sz="2000" i="1" dirty="0"/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l-PL" altLang="pl-PL" sz="2000" i="1" dirty="0"/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l-PL" altLang="pl-PL" sz="2000" i="1" dirty="0"/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/>
              <a:t>(20 minut)</a:t>
            </a:r>
          </a:p>
        </p:txBody>
      </p:sp>
    </p:spTree>
    <p:extLst>
      <p:ext uri="{BB962C8B-B14F-4D97-AF65-F5344CB8AC3E}">
        <p14:creationId xmlns:p14="http://schemas.microsoft.com/office/powerpoint/2010/main" val="290487730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1"/>
          <p:cNvSpPr>
            <a:spLocks noChangeArrowheads="1"/>
          </p:cNvSpPr>
          <p:nvPr/>
        </p:nvSpPr>
        <p:spPr bwMode="auto">
          <a:xfrm>
            <a:off x="-180528" y="332656"/>
            <a:ext cx="6624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002060"/>
                </a:solidFill>
              </a:rPr>
              <a:t>         </a:t>
            </a:r>
            <a:r>
              <a:rPr lang="pl-PL" altLang="pl-PL" sz="2000" b="1" dirty="0">
                <a:solidFill>
                  <a:srgbClr val="002060"/>
                </a:solidFill>
              </a:rPr>
              <a:t>Kierunek: </a:t>
            </a:r>
            <a:endParaRPr lang="pl-PL" altLang="pl-PL" sz="2000" dirty="0">
              <a:solidFill>
                <a:srgbClr val="002060"/>
              </a:solidFill>
            </a:endParaRPr>
          </a:p>
        </p:txBody>
      </p:sp>
      <p:sp>
        <p:nvSpPr>
          <p:cNvPr id="5123" name="Prostokąt 2"/>
          <p:cNvSpPr>
            <a:spLocks noChangeArrowheads="1"/>
          </p:cNvSpPr>
          <p:nvPr/>
        </p:nvSpPr>
        <p:spPr bwMode="auto">
          <a:xfrm>
            <a:off x="434975" y="1628775"/>
            <a:ext cx="80978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dirty="0"/>
              <a:t>Budowa lokalnych planów strategicznych służących podnoszeniu jakości usług oświatowych  oraz wspomaganiu szkół w zakresie rozwoju kompetencji kluczowych uczniów.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 Formułowanie celów ogólnych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 Formułowanie celów operacyjnych</a:t>
            </a:r>
          </a:p>
        </p:txBody>
      </p:sp>
    </p:spTree>
    <p:extLst>
      <p:ext uri="{BB962C8B-B14F-4D97-AF65-F5344CB8AC3E}">
        <p14:creationId xmlns:p14="http://schemas.microsoft.com/office/powerpoint/2010/main" val="270828232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952D1D2-D5DE-4171-8472-422726185FD0}"/>
              </a:ext>
            </a:extLst>
          </p:cNvPr>
          <p:cNvSpPr/>
          <p:nvPr/>
        </p:nvSpPr>
        <p:spPr>
          <a:xfrm>
            <a:off x="251520" y="-24277"/>
            <a:ext cx="84963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r>
              <a:rPr lang="pl-PL" sz="2400" b="1" dirty="0"/>
              <a:t>Uczestnik szkolenia:</a:t>
            </a:r>
            <a:endParaRPr lang="pl-PL" sz="24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wie, z czego wynika cel ogólny (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kierunek planowanych zmian),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rozróżnia cele ogólne i szczegółowe,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określa cele szczegółowe wynikające z diagnoz, innych źródeł informacji,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stawia właściwe pytania budując cele</a:t>
            </a:r>
          </a:p>
          <a:p>
            <a:pPr eaLnBrk="1" hangingPunct="1">
              <a:defRPr/>
            </a:pPr>
            <a:endParaRPr lang="pl-PL" sz="2400" dirty="0"/>
          </a:p>
          <a:p>
            <a:pPr eaLnBrk="1" hangingPunct="1"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1763491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B2C244E-3F91-4B08-935B-69F0B4D90C11}"/>
              </a:ext>
            </a:extLst>
          </p:cNvPr>
          <p:cNvSpPr/>
          <p:nvPr/>
        </p:nvSpPr>
        <p:spPr>
          <a:xfrm>
            <a:off x="1403648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r>
              <a:rPr lang="pl-PL" b="1" dirty="0"/>
              <a:t>Piłka Iwony </a:t>
            </a:r>
            <a:endParaRPr lang="pl-PL" dirty="0"/>
          </a:p>
        </p:txBody>
      </p:sp>
      <p:pic>
        <p:nvPicPr>
          <p:cNvPr id="1026" name="Picture 2" descr="PiÅka HEAD TRAINER">
            <a:extLst>
              <a:ext uri="{FF2B5EF4-FFF2-40B4-BE49-F238E27FC236}">
                <a16:creationId xmlns:a16="http://schemas.microsoft.com/office/drawing/2014/main" id="{A7F0AD66-4318-43F7-AF32-074E8C3A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0748"/>
            <a:ext cx="46531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6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040C26-DACF-4F3D-9ED0-F253AB2A7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5" y="335699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Logika interwencji na przykładzie drzewa celów 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Obraz 20">
            <a:extLst>
              <a:ext uri="{FF2B5EF4-FFF2-40B4-BE49-F238E27FC236}">
                <a16:creationId xmlns:a16="http://schemas.microsoft.com/office/drawing/2014/main" id="{55F3F136-0D11-4F85-AAA6-FA925005E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840760" cy="339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9684EBB-D6C9-4BB4-BD79-C065D05A1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5039018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Pytania: 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Czy realizacja zaplanowanych działań pozwoli osiągnąć dany cel operacyjny?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Czy realizacja celów operacyjnych pozwoli osiągnąć cel strategiczny i planowaną zmianę? 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7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ABE7EB5-8707-43CE-9F9F-33FCA1AF5111}"/>
              </a:ext>
            </a:extLst>
          </p:cNvPr>
          <p:cNvSpPr/>
          <p:nvPr/>
        </p:nvSpPr>
        <p:spPr>
          <a:xfrm>
            <a:off x="341784" y="332656"/>
            <a:ext cx="8460432" cy="516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Określenie celów: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 strategiczne (ogólne)</a:t>
            </a:r>
            <a:endParaRPr lang="pl-PL" sz="16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 strategiczne (</a:t>
            </a:r>
            <a:r>
              <a:rPr lang="pl-P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makrocele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to cele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wyrażające główne kierunki dążeń rozwojowych gminy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zwykle sformułowany jest w sposób zwięzły i dość ogólny, w związku z czym może być również wieloznaczny.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podporządkowane im cele operacyjne i zadania muszą być z nimi zgodne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 szczegółowe (operacyjne)</a:t>
            </a:r>
            <a:endParaRPr lang="pl-PL" sz="16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 operacyjne to składowe celów strategicznych, lub/i etapy na drodze do ich osiągnięcia.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Wyrażone bardziej precyzyjnie i jednoznacznie. Określają dokładnie wyniki, które mają być osiągnięte.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formułowaniu celu operacyjnego pomocna jest metodologia SMART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3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rostokąt 1"/>
          <p:cNvSpPr>
            <a:spLocks noChangeArrowheads="1"/>
          </p:cNvSpPr>
          <p:nvPr/>
        </p:nvSpPr>
        <p:spPr bwMode="auto">
          <a:xfrm>
            <a:off x="34427" y="289779"/>
            <a:ext cx="8675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70C0"/>
                </a:solidFill>
              </a:rPr>
              <a:t>Formułowanie celów z wykorzystaniem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70C0"/>
                </a:solidFill>
              </a:rPr>
              <a:t>metodologii  SMART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D8C455D-3BED-4777-A41C-C1FAA90DBF8D}"/>
              </a:ext>
            </a:extLst>
          </p:cNvPr>
          <p:cNvSpPr/>
          <p:nvPr/>
        </p:nvSpPr>
        <p:spPr>
          <a:xfrm>
            <a:off x="468313" y="1189038"/>
            <a:ext cx="8496300" cy="571951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Czym jest SMART?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Metoda ta dotyczy przede wszystkim odpowiedniego formułowania celu.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Zakłada ona bowiem, że cel odpowiednio wyrażony to klucz do sukcesu.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Metoda SMART podpowiada więc jak określać cele, by ich osiągnięcie było proste. </a:t>
            </a:r>
          </a:p>
          <a:p>
            <a:pPr>
              <a:lnSpc>
                <a:spcPct val="150000"/>
              </a:lnSpc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endParaRPr lang="pl-PL" sz="2400" dirty="0"/>
          </a:p>
          <a:p>
            <a:pPr eaLnBrk="1" hangingPunct="1">
              <a:lnSpc>
                <a:spcPct val="150000"/>
              </a:lnSpc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506685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ostokąt 1"/>
          <p:cNvSpPr>
            <a:spLocks noChangeArrowheads="1"/>
          </p:cNvSpPr>
          <p:nvPr/>
        </p:nvSpPr>
        <p:spPr bwMode="auto">
          <a:xfrm>
            <a:off x="468313" y="404813"/>
            <a:ext cx="867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3271D69-A78A-4BD9-8A9A-D08BD27244CC}"/>
              </a:ext>
            </a:extLst>
          </p:cNvPr>
          <p:cNvSpPr/>
          <p:nvPr/>
        </p:nvSpPr>
        <p:spPr>
          <a:xfrm>
            <a:off x="323850" y="188913"/>
            <a:ext cx="8640763" cy="54927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Każda z liter w skrócie SMART oznacza jedną z cech doskonałego celu.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Jeśli zastosujesz się do każdego z nich, uda Ci się każdy zamysł.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Jaki więc powinien być ten idealnie sformułowany cel?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SMART to sposób formułowania celów, który zwiększa szansę na ich realizację.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l-PL" sz="2400" dirty="0"/>
          </a:p>
          <a:p>
            <a:pPr eaLnBrk="1" hangingPunct="1">
              <a:lnSpc>
                <a:spcPct val="150000"/>
              </a:lnSpc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908362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275</TotalTime>
  <Words>1291</Words>
  <Application>Microsoft Office PowerPoint</Application>
  <PresentationFormat>Pokaz na ekranie (4:3)</PresentationFormat>
  <Paragraphs>225</Paragraphs>
  <Slides>26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Budowa planu strategicznego – formułowanie celów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48</cp:revision>
  <dcterms:created xsi:type="dcterms:W3CDTF">2018-03-23T15:39:02Z</dcterms:created>
  <dcterms:modified xsi:type="dcterms:W3CDTF">2018-06-24T12:48:38Z</dcterms:modified>
</cp:coreProperties>
</file>